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3" r:id="rId3"/>
    <p:sldId id="264" r:id="rId4"/>
    <p:sldId id="256" r:id="rId5"/>
    <p:sldId id="257" r:id="rId6"/>
    <p:sldId id="258" r:id="rId7"/>
    <p:sldId id="259" r:id="rId8"/>
    <p:sldId id="260" r:id="rId9"/>
    <p:sldId id="261" r:id="rId10"/>
    <p:sldId id="262" r:id="rId11"/>
    <p:sldId id="265" r:id="rId1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FC3109E-CD31-4F94-AD3D-DF1D567AA02C}" type="datetimeFigureOut">
              <a:rPr lang="fa-IR" smtClean="0"/>
              <a:t>14/07/1446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636945A-761D-4E51-AAE6-195A41FBBFDA}" type="slidenum">
              <a:rPr lang="fa-IR" smtClean="0"/>
              <a:t>‹#›</a:t>
            </a:fld>
            <a:endParaRPr lang="fa-IR"/>
          </a:p>
        </p:txBody>
      </p:sp>
    </p:spTree>
    <p:extLst>
      <p:ext uri="{BB962C8B-B14F-4D97-AF65-F5344CB8AC3E}">
        <p14:creationId xmlns:p14="http://schemas.microsoft.com/office/powerpoint/2010/main" val="86513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A68C1183-1C65-4085-80F4-5C6DAF811A69}" type="datetime8">
              <a:rPr lang="fa-IR" smtClean="0"/>
              <a:t>13 ژانويه 25</a:t>
            </a:fld>
            <a:endParaRPr lang="fa-IR"/>
          </a:p>
        </p:txBody>
      </p:sp>
      <p:sp>
        <p:nvSpPr>
          <p:cNvPr id="5" name="Footer Placeholder 4"/>
          <p:cNvSpPr>
            <a:spLocks noGrp="1"/>
          </p:cNvSpPr>
          <p:nvPr>
            <p:ph type="ftr" sz="quarter" idx="11"/>
          </p:nvPr>
        </p:nvSpPr>
        <p:spPr/>
        <p:txBody>
          <a:bodyPr/>
          <a:lstStyle/>
          <a:p>
            <a:r>
              <a:rPr lang="fa-IR"/>
              <a:t>مرکز بهداشت شرق تهران</a:t>
            </a:r>
          </a:p>
        </p:txBody>
      </p:sp>
      <p:sp>
        <p:nvSpPr>
          <p:cNvPr id="6" name="Slide Number Placeholder 5"/>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248380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B962AAD-C698-45F3-8ACA-AE5B2216B577}" type="datetime8">
              <a:rPr lang="fa-IR" smtClean="0"/>
              <a:t>13 ژانويه 25</a:t>
            </a:fld>
            <a:endParaRPr lang="fa-IR"/>
          </a:p>
        </p:txBody>
      </p:sp>
      <p:sp>
        <p:nvSpPr>
          <p:cNvPr id="5" name="Footer Placeholder 4"/>
          <p:cNvSpPr>
            <a:spLocks noGrp="1"/>
          </p:cNvSpPr>
          <p:nvPr>
            <p:ph type="ftr" sz="quarter" idx="11"/>
          </p:nvPr>
        </p:nvSpPr>
        <p:spPr/>
        <p:txBody>
          <a:bodyPr/>
          <a:lstStyle/>
          <a:p>
            <a:r>
              <a:rPr lang="fa-IR"/>
              <a:t>مرکز بهداشت شرق تهران</a:t>
            </a:r>
          </a:p>
        </p:txBody>
      </p:sp>
      <p:sp>
        <p:nvSpPr>
          <p:cNvPr id="6" name="Slide Number Placeholder 5"/>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217231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D5B8A17A-4D16-4E16-A8AE-B0B5B8F2A138}" type="datetime8">
              <a:rPr lang="fa-IR" smtClean="0"/>
              <a:t>13 ژانويه 25</a:t>
            </a:fld>
            <a:endParaRPr lang="fa-IR"/>
          </a:p>
        </p:txBody>
      </p:sp>
      <p:sp>
        <p:nvSpPr>
          <p:cNvPr id="5" name="Footer Placeholder 4"/>
          <p:cNvSpPr>
            <a:spLocks noGrp="1"/>
          </p:cNvSpPr>
          <p:nvPr>
            <p:ph type="ftr" sz="quarter" idx="11"/>
          </p:nvPr>
        </p:nvSpPr>
        <p:spPr/>
        <p:txBody>
          <a:bodyPr/>
          <a:lstStyle/>
          <a:p>
            <a:r>
              <a:rPr lang="fa-IR"/>
              <a:t>مرکز بهداشت شرق تهران</a:t>
            </a:r>
          </a:p>
        </p:txBody>
      </p:sp>
      <p:sp>
        <p:nvSpPr>
          <p:cNvPr id="6" name="Slide Number Placeholder 5"/>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189069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426744EA-21D1-4589-885E-57767D91D230}" type="datetime8">
              <a:rPr lang="fa-IR" smtClean="0"/>
              <a:t>13 ژانويه 25</a:t>
            </a:fld>
            <a:endParaRPr lang="fa-IR"/>
          </a:p>
        </p:txBody>
      </p:sp>
      <p:sp>
        <p:nvSpPr>
          <p:cNvPr id="5" name="Footer Placeholder 4"/>
          <p:cNvSpPr>
            <a:spLocks noGrp="1"/>
          </p:cNvSpPr>
          <p:nvPr>
            <p:ph type="ftr" sz="quarter" idx="11"/>
          </p:nvPr>
        </p:nvSpPr>
        <p:spPr/>
        <p:txBody>
          <a:bodyPr/>
          <a:lstStyle/>
          <a:p>
            <a:r>
              <a:rPr lang="fa-IR"/>
              <a:t>مرکز بهداشت شرق تهران</a:t>
            </a:r>
          </a:p>
        </p:txBody>
      </p:sp>
      <p:sp>
        <p:nvSpPr>
          <p:cNvPr id="6" name="Slide Number Placeholder 5"/>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156883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F2B0D0-7A8E-40D8-8937-4D7BC274FA0F}" type="datetime8">
              <a:rPr lang="fa-IR" smtClean="0"/>
              <a:t>13 ژانويه 25</a:t>
            </a:fld>
            <a:endParaRPr lang="fa-IR"/>
          </a:p>
        </p:txBody>
      </p:sp>
      <p:sp>
        <p:nvSpPr>
          <p:cNvPr id="5" name="Footer Placeholder 4"/>
          <p:cNvSpPr>
            <a:spLocks noGrp="1"/>
          </p:cNvSpPr>
          <p:nvPr>
            <p:ph type="ftr" sz="quarter" idx="11"/>
          </p:nvPr>
        </p:nvSpPr>
        <p:spPr/>
        <p:txBody>
          <a:bodyPr/>
          <a:lstStyle/>
          <a:p>
            <a:r>
              <a:rPr lang="fa-IR"/>
              <a:t>مرکز بهداشت شرق تهران</a:t>
            </a:r>
          </a:p>
        </p:txBody>
      </p:sp>
      <p:sp>
        <p:nvSpPr>
          <p:cNvPr id="6" name="Slide Number Placeholder 5"/>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260715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AB1B252-25B8-4EA3-8CD0-BB92D5C44DB1}" type="datetime8">
              <a:rPr lang="fa-IR" smtClean="0"/>
              <a:t>13 ژانويه 25</a:t>
            </a:fld>
            <a:endParaRPr lang="fa-IR"/>
          </a:p>
        </p:txBody>
      </p:sp>
      <p:sp>
        <p:nvSpPr>
          <p:cNvPr id="6" name="Footer Placeholder 5"/>
          <p:cNvSpPr>
            <a:spLocks noGrp="1"/>
          </p:cNvSpPr>
          <p:nvPr>
            <p:ph type="ftr" sz="quarter" idx="11"/>
          </p:nvPr>
        </p:nvSpPr>
        <p:spPr/>
        <p:txBody>
          <a:bodyPr/>
          <a:lstStyle/>
          <a:p>
            <a:r>
              <a:rPr lang="fa-IR"/>
              <a:t>مرکز بهداشت شرق تهران</a:t>
            </a:r>
          </a:p>
        </p:txBody>
      </p:sp>
      <p:sp>
        <p:nvSpPr>
          <p:cNvPr id="7" name="Slide Number Placeholder 6"/>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282513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E669F008-579B-4BFD-AF90-461B36D878C2}" type="datetime8">
              <a:rPr lang="fa-IR" smtClean="0"/>
              <a:t>13 ژانويه 25</a:t>
            </a:fld>
            <a:endParaRPr lang="fa-IR"/>
          </a:p>
        </p:txBody>
      </p:sp>
      <p:sp>
        <p:nvSpPr>
          <p:cNvPr id="8" name="Footer Placeholder 7"/>
          <p:cNvSpPr>
            <a:spLocks noGrp="1"/>
          </p:cNvSpPr>
          <p:nvPr>
            <p:ph type="ftr" sz="quarter" idx="11"/>
          </p:nvPr>
        </p:nvSpPr>
        <p:spPr/>
        <p:txBody>
          <a:bodyPr/>
          <a:lstStyle/>
          <a:p>
            <a:r>
              <a:rPr lang="fa-IR"/>
              <a:t>مرکز بهداشت شرق تهران</a:t>
            </a:r>
          </a:p>
        </p:txBody>
      </p:sp>
      <p:sp>
        <p:nvSpPr>
          <p:cNvPr id="9" name="Slide Number Placeholder 8"/>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302478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080335C2-C481-4732-8369-44AD0618DBEE}" type="datetime8">
              <a:rPr lang="fa-IR" smtClean="0"/>
              <a:t>13 ژانويه 25</a:t>
            </a:fld>
            <a:endParaRPr lang="fa-IR"/>
          </a:p>
        </p:txBody>
      </p:sp>
      <p:sp>
        <p:nvSpPr>
          <p:cNvPr id="4" name="Footer Placeholder 3"/>
          <p:cNvSpPr>
            <a:spLocks noGrp="1"/>
          </p:cNvSpPr>
          <p:nvPr>
            <p:ph type="ftr" sz="quarter" idx="11"/>
          </p:nvPr>
        </p:nvSpPr>
        <p:spPr/>
        <p:txBody>
          <a:bodyPr/>
          <a:lstStyle/>
          <a:p>
            <a:r>
              <a:rPr lang="fa-IR"/>
              <a:t>مرکز بهداشت شرق تهران</a:t>
            </a:r>
          </a:p>
        </p:txBody>
      </p:sp>
      <p:sp>
        <p:nvSpPr>
          <p:cNvPr id="5" name="Slide Number Placeholder 4"/>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48680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3104D-0764-4A7B-843F-D3527A92B114}" type="datetime8">
              <a:rPr lang="fa-IR" smtClean="0"/>
              <a:t>13 ژانويه 25</a:t>
            </a:fld>
            <a:endParaRPr lang="fa-IR"/>
          </a:p>
        </p:txBody>
      </p:sp>
      <p:sp>
        <p:nvSpPr>
          <p:cNvPr id="3" name="Footer Placeholder 2"/>
          <p:cNvSpPr>
            <a:spLocks noGrp="1"/>
          </p:cNvSpPr>
          <p:nvPr>
            <p:ph type="ftr" sz="quarter" idx="11"/>
          </p:nvPr>
        </p:nvSpPr>
        <p:spPr/>
        <p:txBody>
          <a:bodyPr/>
          <a:lstStyle/>
          <a:p>
            <a:r>
              <a:rPr lang="fa-IR"/>
              <a:t>مرکز بهداشت شرق تهران</a:t>
            </a:r>
          </a:p>
        </p:txBody>
      </p:sp>
      <p:sp>
        <p:nvSpPr>
          <p:cNvPr id="4" name="Slide Number Placeholder 3"/>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101506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9FEF2-76FF-44ED-88F5-47EAADF017AF}" type="datetime8">
              <a:rPr lang="fa-IR" smtClean="0"/>
              <a:t>13 ژانويه 25</a:t>
            </a:fld>
            <a:endParaRPr lang="fa-IR"/>
          </a:p>
        </p:txBody>
      </p:sp>
      <p:sp>
        <p:nvSpPr>
          <p:cNvPr id="6" name="Footer Placeholder 5"/>
          <p:cNvSpPr>
            <a:spLocks noGrp="1"/>
          </p:cNvSpPr>
          <p:nvPr>
            <p:ph type="ftr" sz="quarter" idx="11"/>
          </p:nvPr>
        </p:nvSpPr>
        <p:spPr/>
        <p:txBody>
          <a:bodyPr/>
          <a:lstStyle/>
          <a:p>
            <a:r>
              <a:rPr lang="fa-IR"/>
              <a:t>مرکز بهداشت شرق تهران</a:t>
            </a:r>
          </a:p>
        </p:txBody>
      </p:sp>
      <p:sp>
        <p:nvSpPr>
          <p:cNvPr id="7" name="Slide Number Placeholder 6"/>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364233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0D56CB-AE28-4C84-9BCA-24AE7B88D61E}" type="datetime8">
              <a:rPr lang="fa-IR" smtClean="0"/>
              <a:t>13 ژانويه 25</a:t>
            </a:fld>
            <a:endParaRPr lang="fa-IR"/>
          </a:p>
        </p:txBody>
      </p:sp>
      <p:sp>
        <p:nvSpPr>
          <p:cNvPr id="6" name="Footer Placeholder 5"/>
          <p:cNvSpPr>
            <a:spLocks noGrp="1"/>
          </p:cNvSpPr>
          <p:nvPr>
            <p:ph type="ftr" sz="quarter" idx="11"/>
          </p:nvPr>
        </p:nvSpPr>
        <p:spPr/>
        <p:txBody>
          <a:bodyPr/>
          <a:lstStyle/>
          <a:p>
            <a:r>
              <a:rPr lang="fa-IR"/>
              <a:t>مرکز بهداشت شرق تهران</a:t>
            </a:r>
          </a:p>
        </p:txBody>
      </p:sp>
      <p:sp>
        <p:nvSpPr>
          <p:cNvPr id="7" name="Slide Number Placeholder 6"/>
          <p:cNvSpPr>
            <a:spLocks noGrp="1"/>
          </p:cNvSpPr>
          <p:nvPr>
            <p:ph type="sldNum" sz="quarter" idx="12"/>
          </p:nvPr>
        </p:nvSpPr>
        <p:spPr/>
        <p:txBody>
          <a:bodyPr/>
          <a:lstStyle/>
          <a:p>
            <a:fld id="{C13F0702-BB24-46C7-8656-4F6FCDAD6035}" type="slidenum">
              <a:rPr lang="fa-IR" smtClean="0"/>
              <a:t>‹#›</a:t>
            </a:fld>
            <a:endParaRPr lang="fa-IR"/>
          </a:p>
        </p:txBody>
      </p:sp>
    </p:spTree>
    <p:extLst>
      <p:ext uri="{BB962C8B-B14F-4D97-AF65-F5344CB8AC3E}">
        <p14:creationId xmlns:p14="http://schemas.microsoft.com/office/powerpoint/2010/main" val="12671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551C9-1DE5-48B7-BD18-9E0BAAB6A0CA}" type="datetime8">
              <a:rPr lang="fa-IR" smtClean="0"/>
              <a:t>13 ژانويه 25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مرکز بهداشت شرق تهران</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F0702-BB24-46C7-8656-4F6FCDAD6035}" type="slidenum">
              <a:rPr lang="fa-IR" smtClean="0"/>
              <a:t>‹#›</a:t>
            </a:fld>
            <a:endParaRPr lang="fa-IR"/>
          </a:p>
        </p:txBody>
      </p:sp>
    </p:spTree>
    <p:extLst>
      <p:ext uri="{BB962C8B-B14F-4D97-AF65-F5344CB8AC3E}">
        <p14:creationId xmlns:p14="http://schemas.microsoft.com/office/powerpoint/2010/main" val="205561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88EAF9-66EC-4841-BF8B-8126E5D04342}"/>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flipV="1">
            <a:off x="5742100" y="375664"/>
            <a:ext cx="6952127" cy="6012544"/>
          </a:xfrm>
          <a:prstGeom prst="rect">
            <a:avLst/>
          </a:prstGeom>
        </p:spPr>
      </p:pic>
      <p:pic>
        <p:nvPicPr>
          <p:cNvPr id="6" name="Picture 5">
            <a:extLst>
              <a:ext uri="{FF2B5EF4-FFF2-40B4-BE49-F238E27FC236}">
                <a16:creationId xmlns:a16="http://schemas.microsoft.com/office/drawing/2014/main" id="{65F102BE-C901-437F-BD0A-75DE441964F0}"/>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363311" y="282798"/>
            <a:ext cx="6952128" cy="61982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5" y="-205488"/>
            <a:ext cx="4286250" cy="2770970"/>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4611" y="3890665"/>
            <a:ext cx="5852160" cy="2855976"/>
          </a:xfrm>
          <a:prstGeom prst="rect">
            <a:avLst/>
          </a:prstGeom>
          <a:ln>
            <a:noFill/>
          </a:ln>
          <a:effectLst>
            <a:softEdge rad="112500"/>
          </a:effectLst>
        </p:spPr>
      </p:pic>
      <p:sp>
        <p:nvSpPr>
          <p:cNvPr id="5" name="Rectangle 4"/>
          <p:cNvSpPr/>
          <p:nvPr/>
        </p:nvSpPr>
        <p:spPr>
          <a:xfrm>
            <a:off x="2579296" y="2815731"/>
            <a:ext cx="6442789" cy="923330"/>
          </a:xfrm>
          <a:prstGeom prst="rect">
            <a:avLst/>
          </a:prstGeom>
          <a:noFill/>
        </p:spPr>
        <p:txBody>
          <a:bodyPr wrap="none" lIns="91440" tIns="45720" rIns="91440" bIns="45720">
            <a:spAutoFit/>
          </a:bodyPr>
          <a:lstStyle/>
          <a:p>
            <a:pPr algn="ctr"/>
            <a:r>
              <a:rPr lang="fa-I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آشنایی با سامانه ثبت تجربه</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91863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A9F793-7C3B-4ED1-94FC-9D63AA27B918}"/>
              </a:ext>
            </a:extLst>
          </p:cNvPr>
          <p:cNvPicPr>
            <a:picLocks noChangeAspect="1"/>
          </p:cNvPicPr>
          <p:nvPr/>
        </p:nvPicPr>
        <p:blipFill rotWithShape="1">
          <a:blip r:embed="rId2">
            <a:extLst>
              <a:ext uri="{28A0092B-C50C-407E-A947-70E740481C1C}">
                <a14:useLocalDpi xmlns:a14="http://schemas.microsoft.com/office/drawing/2010/main" val="0"/>
              </a:ext>
            </a:extLst>
          </a:blip>
          <a:srcRect b="8477"/>
          <a:stretch/>
        </p:blipFill>
        <p:spPr>
          <a:xfrm rot="16200000">
            <a:off x="-387813" y="374187"/>
            <a:ext cx="6871626" cy="6096000"/>
          </a:xfrm>
          <a:prstGeom prst="rect">
            <a:avLst/>
          </a:prstGeom>
        </p:spPr>
      </p:pic>
      <p:pic>
        <p:nvPicPr>
          <p:cNvPr id="4" name="Picture 3"/>
          <p:cNvPicPr>
            <a:picLocks noChangeAspect="1"/>
          </p:cNvPicPr>
          <p:nvPr/>
        </p:nvPicPr>
        <p:blipFill rotWithShape="1">
          <a:blip r:embed="rId3"/>
          <a:srcRect l="1516" t="33759" r="21427" b="5854"/>
          <a:stretch/>
        </p:blipFill>
        <p:spPr>
          <a:xfrm>
            <a:off x="1680881" y="605308"/>
            <a:ext cx="10026013" cy="4417453"/>
          </a:xfrm>
          <a:prstGeom prst="rect">
            <a:avLst/>
          </a:prstGeom>
        </p:spPr>
      </p:pic>
      <p:sp>
        <p:nvSpPr>
          <p:cNvPr id="2" name="Rounded Rectangle 1"/>
          <p:cNvSpPr/>
          <p:nvPr/>
        </p:nvSpPr>
        <p:spPr>
          <a:xfrm>
            <a:off x="2356833" y="798490"/>
            <a:ext cx="4881093" cy="1210614"/>
          </a:xfrm>
          <a:prstGeom prst="roundRect">
            <a:avLst/>
          </a:prstGeom>
          <a:ln>
            <a:solidFill>
              <a:srgbClr val="00B0F0"/>
            </a:solidFill>
          </a:ln>
        </p:spPr>
        <p:style>
          <a:lnRef idx="0">
            <a:schemeClr val="accent4"/>
          </a:lnRef>
          <a:fillRef idx="3">
            <a:schemeClr val="accent4"/>
          </a:fillRef>
          <a:effectRef idx="3">
            <a:schemeClr val="accent4"/>
          </a:effectRef>
          <a:fontRef idx="minor">
            <a:schemeClr val="lt1"/>
          </a:fontRef>
        </p:style>
        <p:txBody>
          <a:bodyPr rtlCol="1" anchor="ctr">
            <a:scene3d>
              <a:camera prst="orthographicFront"/>
              <a:lightRig rig="threePt" dir="t"/>
            </a:scene3d>
            <a:sp3d extrusionH="57150">
              <a:bevelT w="38100" h="38100" prst="convex"/>
            </a:sp3d>
          </a:bodyPr>
          <a:lstStyle/>
          <a:p>
            <a:pPr algn="ctr"/>
            <a:r>
              <a:rPr lang="fa-IR" dirty="0">
                <a:ln>
                  <a:solidFill>
                    <a:srgbClr val="C00000"/>
                  </a:solidFill>
                </a:ln>
                <a:solidFill>
                  <a:schemeClr val="accent6">
                    <a:lumMod val="50000"/>
                  </a:schemeClr>
                </a:solidFill>
                <a:effectLst>
                  <a:outerShdw blurRad="50800" dist="38100" algn="l" rotWithShape="0">
                    <a:prstClr val="black">
                      <a:alpha val="40000"/>
                    </a:prstClr>
                  </a:outerShdw>
                </a:effectLst>
              </a:rPr>
              <a:t>از این قسمت مستندات مرتبط با تجربه پیوست می گردد</a:t>
            </a:r>
          </a:p>
        </p:txBody>
      </p:sp>
      <p:sp>
        <p:nvSpPr>
          <p:cNvPr id="3" name="Striped Right Arrow 2"/>
          <p:cNvSpPr/>
          <p:nvPr/>
        </p:nvSpPr>
        <p:spPr>
          <a:xfrm>
            <a:off x="7237926" y="1101143"/>
            <a:ext cx="1803042" cy="605307"/>
          </a:xfrm>
          <a:prstGeom prst="stripedRightArrow">
            <a:avLst/>
          </a:prstGeom>
          <a:ln>
            <a:solidFill>
              <a:srgbClr val="00B0F0"/>
            </a:solidFill>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10" name="Half Frame 9"/>
          <p:cNvSpPr/>
          <p:nvPr/>
        </p:nvSpPr>
        <p:spPr>
          <a:xfrm>
            <a:off x="9491729" y="1252469"/>
            <a:ext cx="283335" cy="302653"/>
          </a:xfrm>
          <a:prstGeom prst="halfFrame">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a:solidFill>
                <a:schemeClr val="tx1"/>
              </a:solidFill>
            </a:endParaRPr>
          </a:p>
        </p:txBody>
      </p:sp>
      <p:sp>
        <p:nvSpPr>
          <p:cNvPr id="11" name="Half Frame 10"/>
          <p:cNvSpPr/>
          <p:nvPr/>
        </p:nvSpPr>
        <p:spPr>
          <a:xfrm flipH="1" flipV="1">
            <a:off x="11050072" y="1374816"/>
            <a:ext cx="309093" cy="267239"/>
          </a:xfrm>
          <a:prstGeom prst="halfFrame">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a:solidFill>
                <a:schemeClr val="tx1"/>
              </a:solidFill>
            </a:endParaRPr>
          </a:p>
        </p:txBody>
      </p:sp>
      <p:sp>
        <p:nvSpPr>
          <p:cNvPr id="5" name="Footer Placeholder 4">
            <a:extLst>
              <a:ext uri="{FF2B5EF4-FFF2-40B4-BE49-F238E27FC236}">
                <a16:creationId xmlns:a16="http://schemas.microsoft.com/office/drawing/2014/main" id="{DFE9B8A1-8A8E-44C7-A376-440F9151ABFA}"/>
              </a:ext>
            </a:extLst>
          </p:cNvPr>
          <p:cNvSpPr>
            <a:spLocks noGrp="1"/>
          </p:cNvSpPr>
          <p:nvPr>
            <p:ph type="ftr" sz="quarter" idx="11"/>
          </p:nvPr>
        </p:nvSpPr>
        <p:spPr>
          <a:xfrm>
            <a:off x="4024647" y="6252692"/>
            <a:ext cx="4114800" cy="365125"/>
          </a:xfrm>
        </p:spPr>
        <p:txBody>
          <a:bodyPr/>
          <a:lstStyle/>
          <a:p>
            <a:r>
              <a:rPr lang="fa-IR" dirty="0"/>
              <a:t>مرکز بهداشت شرق تهران</a:t>
            </a:r>
          </a:p>
        </p:txBody>
      </p:sp>
    </p:spTree>
    <p:extLst>
      <p:ext uri="{BB962C8B-B14F-4D97-AF65-F5344CB8AC3E}">
        <p14:creationId xmlns:p14="http://schemas.microsoft.com/office/powerpoint/2010/main" val="318381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96"/>
            <a:ext cx="12192000" cy="6899096"/>
          </a:xfrm>
          <a:prstGeom prst="rect">
            <a:avLst/>
          </a:prstGeom>
        </p:spPr>
      </p:pic>
      <p:sp>
        <p:nvSpPr>
          <p:cNvPr id="3" name="Rectangle 2"/>
          <p:cNvSpPr/>
          <p:nvPr/>
        </p:nvSpPr>
        <p:spPr>
          <a:xfrm>
            <a:off x="3653670" y="2967335"/>
            <a:ext cx="4884672" cy="923330"/>
          </a:xfrm>
          <a:prstGeom prst="rect">
            <a:avLst/>
          </a:prstGeom>
          <a:noFill/>
        </p:spPr>
        <p:txBody>
          <a:bodyPr wrap="none" lIns="91440" tIns="45720" rIns="91440" bIns="45720">
            <a:spAutoFit/>
          </a:bodyPr>
          <a:lstStyle/>
          <a:p>
            <a:pPr algn="ctr"/>
            <a:r>
              <a:rPr lang="fa-IR" sz="5400" b="0" cap="none" spc="0" dirty="0">
                <a:ln w="0"/>
                <a:solidFill>
                  <a:schemeClr val="tx1"/>
                </a:solidFill>
                <a:effectLst>
                  <a:outerShdw blurRad="38100" dist="19050" dir="2700000" algn="tl" rotWithShape="0">
                    <a:schemeClr val="dk1">
                      <a:alpha val="40000"/>
                    </a:schemeClr>
                  </a:outerShdw>
                </a:effectLst>
              </a:rPr>
              <a:t>با تشکر از توجه شما</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Footer Placeholder 3">
            <a:extLst>
              <a:ext uri="{FF2B5EF4-FFF2-40B4-BE49-F238E27FC236}">
                <a16:creationId xmlns:a16="http://schemas.microsoft.com/office/drawing/2014/main" id="{8248085D-628C-4D76-9E93-14761EE3835C}"/>
              </a:ext>
            </a:extLst>
          </p:cNvPr>
          <p:cNvSpPr>
            <a:spLocks noGrp="1"/>
          </p:cNvSpPr>
          <p:nvPr>
            <p:ph type="ftr" sz="quarter" idx="11"/>
          </p:nvPr>
        </p:nvSpPr>
        <p:spPr>
          <a:xfrm>
            <a:off x="4038600" y="4218267"/>
            <a:ext cx="4114800" cy="365125"/>
          </a:xfrm>
        </p:spPr>
        <p:txBody>
          <a:bodyPr/>
          <a:lstStyle/>
          <a:p>
            <a:r>
              <a:rPr lang="fa-IR" b="1" dirty="0">
                <a:solidFill>
                  <a:srgbClr val="FF0000"/>
                </a:solidFill>
              </a:rPr>
              <a:t>مرکز بهداشت شرق تهران</a:t>
            </a:r>
          </a:p>
        </p:txBody>
      </p:sp>
    </p:spTree>
    <p:extLst>
      <p:ext uri="{BB962C8B-B14F-4D97-AF65-F5344CB8AC3E}">
        <p14:creationId xmlns:p14="http://schemas.microsoft.com/office/powerpoint/2010/main" val="341683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545C07-B7ED-4D6B-9627-C7EA34076322}"/>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342907" y="638724"/>
            <a:ext cx="6575798" cy="5862753"/>
          </a:xfrm>
          <a:prstGeom prst="rect">
            <a:avLst/>
          </a:prstGeom>
        </p:spPr>
      </p:pic>
      <p:pic>
        <p:nvPicPr>
          <p:cNvPr id="4" name="Picture 3"/>
          <p:cNvPicPr>
            <a:picLocks noChangeAspect="1"/>
          </p:cNvPicPr>
          <p:nvPr/>
        </p:nvPicPr>
        <p:blipFill rotWithShape="1">
          <a:blip r:embed="rId3"/>
          <a:srcRect l="-412" t="5379" r="412" b="11105"/>
          <a:stretch/>
        </p:blipFill>
        <p:spPr>
          <a:xfrm>
            <a:off x="1718888" y="136525"/>
            <a:ext cx="9222031" cy="5135830"/>
          </a:xfrm>
          <a:prstGeom prst="rect">
            <a:avLst/>
          </a:prstGeom>
        </p:spPr>
      </p:pic>
      <p:sp>
        <p:nvSpPr>
          <p:cNvPr id="5" name="Title 4"/>
          <p:cNvSpPr>
            <a:spLocks noGrp="1"/>
          </p:cNvSpPr>
          <p:nvPr>
            <p:ph type="title"/>
          </p:nvPr>
        </p:nvSpPr>
        <p:spPr>
          <a:xfrm>
            <a:off x="123547" y="5076622"/>
            <a:ext cx="10515600" cy="1325563"/>
          </a:xfrm>
        </p:spPr>
        <p:txBody>
          <a:bodyPr>
            <a:normAutofit/>
          </a:bodyPr>
          <a:lstStyle/>
          <a:p>
            <a:pPr algn="r"/>
            <a:r>
              <a:rPr lang="fa-IR" sz="2000" dirty="0">
                <a:latin typeface="Arial" panose="020B0604020202020204" pitchFamily="34" charset="0"/>
                <a:cs typeface="Arial" panose="020B0604020202020204" pitchFamily="34" charset="0"/>
              </a:rPr>
              <a:t>پس از ورورد به سایت وارد احرزا هویت می شویم تا نام کاربری و رمز عبور برایمان تعریف شود</a:t>
            </a:r>
          </a:p>
        </p:txBody>
      </p:sp>
      <p:sp>
        <p:nvSpPr>
          <p:cNvPr id="3" name="Up Arrow Callout 2"/>
          <p:cNvSpPr/>
          <p:nvPr/>
        </p:nvSpPr>
        <p:spPr>
          <a:xfrm>
            <a:off x="1622739" y="566670"/>
            <a:ext cx="2073497" cy="11204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C00000"/>
                </a:solidFill>
              </a:rPr>
              <a:t>Km.behdasht.gov.ir</a:t>
            </a:r>
            <a:endParaRPr lang="fa-IR" sz="1400" dirty="0">
              <a:solidFill>
                <a:srgbClr val="C00000"/>
              </a:solidFill>
            </a:endParaRPr>
          </a:p>
        </p:txBody>
      </p:sp>
      <p:sp>
        <p:nvSpPr>
          <p:cNvPr id="2" name="Footer Placeholder 1">
            <a:extLst>
              <a:ext uri="{FF2B5EF4-FFF2-40B4-BE49-F238E27FC236}">
                <a16:creationId xmlns:a16="http://schemas.microsoft.com/office/drawing/2014/main" id="{5B539A37-A875-4955-AC3A-6E5946A26F2E}"/>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350411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7EA9E0-F1E2-445F-9237-5289D37BB103}"/>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350267" y="510342"/>
            <a:ext cx="6711540" cy="5983776"/>
          </a:xfrm>
          <a:prstGeom prst="rect">
            <a:avLst/>
          </a:prstGeom>
        </p:spPr>
      </p:pic>
      <p:pic>
        <p:nvPicPr>
          <p:cNvPr id="4" name="Picture 3"/>
          <p:cNvPicPr>
            <a:picLocks noChangeAspect="1"/>
          </p:cNvPicPr>
          <p:nvPr/>
        </p:nvPicPr>
        <p:blipFill rotWithShape="1">
          <a:blip r:embed="rId3"/>
          <a:srcRect t="9812" b="6520"/>
          <a:stretch/>
        </p:blipFill>
        <p:spPr>
          <a:xfrm>
            <a:off x="1974495" y="682412"/>
            <a:ext cx="8870716" cy="4172755"/>
          </a:xfrm>
          <a:prstGeom prst="rect">
            <a:avLst/>
          </a:prstGeom>
        </p:spPr>
      </p:pic>
      <p:sp>
        <p:nvSpPr>
          <p:cNvPr id="5" name="Title 4"/>
          <p:cNvSpPr>
            <a:spLocks noGrp="1"/>
          </p:cNvSpPr>
          <p:nvPr>
            <p:ph type="title"/>
          </p:nvPr>
        </p:nvSpPr>
        <p:spPr>
          <a:xfrm>
            <a:off x="3359429" y="4850025"/>
            <a:ext cx="7485782" cy="1325563"/>
          </a:xfrm>
        </p:spPr>
        <p:txBody>
          <a:bodyPr>
            <a:normAutofit/>
          </a:bodyPr>
          <a:lstStyle/>
          <a:p>
            <a:pPr algn="r"/>
            <a:r>
              <a:rPr lang="fa-IR" sz="2000" dirty="0"/>
              <a:t>برای احراز هویت کدملی خود را وارد می نماییم و مراحل احراز را انجام می دهیم</a:t>
            </a:r>
          </a:p>
        </p:txBody>
      </p:sp>
      <p:sp>
        <p:nvSpPr>
          <p:cNvPr id="2" name="Footer Placeholder 1">
            <a:extLst>
              <a:ext uri="{FF2B5EF4-FFF2-40B4-BE49-F238E27FC236}">
                <a16:creationId xmlns:a16="http://schemas.microsoft.com/office/drawing/2014/main" id="{31205F92-BE77-4049-9109-CC1529C8D13B}"/>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301906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98970C-9F04-4499-89CF-3A08ADDF6E5D}"/>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345361" y="595931"/>
            <a:ext cx="6621045" cy="590309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818" b="94792" l="0" r="100000"/>
                    </a14:imgEffect>
                  </a14:imgLayer>
                </a14:imgProps>
              </a:ext>
            </a:extLst>
          </a:blip>
          <a:stretch>
            <a:fillRect/>
          </a:stretch>
        </p:blipFill>
        <p:spPr>
          <a:xfrm>
            <a:off x="1586752" y="-803969"/>
            <a:ext cx="9901203" cy="5962918"/>
          </a:xfrm>
          <a:prstGeom prst="rect">
            <a:avLst/>
          </a:prstGeom>
        </p:spPr>
      </p:pic>
      <p:sp>
        <p:nvSpPr>
          <p:cNvPr id="5" name="Title 4"/>
          <p:cNvSpPr>
            <a:spLocks noGrp="1"/>
          </p:cNvSpPr>
          <p:nvPr>
            <p:ph type="title"/>
          </p:nvPr>
        </p:nvSpPr>
        <p:spPr>
          <a:xfrm>
            <a:off x="1586752" y="4909332"/>
            <a:ext cx="9761683" cy="1325563"/>
          </a:xfrm>
        </p:spPr>
        <p:txBody>
          <a:bodyPr>
            <a:normAutofit/>
          </a:bodyPr>
          <a:lstStyle/>
          <a:p>
            <a:pPr algn="r"/>
            <a:r>
              <a:rPr lang="fa-IR" sz="2000" dirty="0">
                <a:latin typeface="Arial" panose="020B0604020202020204" pitchFamily="34" charset="0"/>
                <a:cs typeface="Arial" panose="020B0604020202020204" pitchFamily="34" charset="0"/>
              </a:rPr>
              <a:t>پس از ورود به سامانه از نوار سمت راست سایت در قسمت ثبت گزینه تجربه را انتخاب کرده تا بتوانیم تجربه ی خورا در سامانه ثبت نماییم</a:t>
            </a:r>
          </a:p>
        </p:txBody>
      </p:sp>
      <p:sp>
        <p:nvSpPr>
          <p:cNvPr id="2" name="Footer Placeholder 1">
            <a:extLst>
              <a:ext uri="{FF2B5EF4-FFF2-40B4-BE49-F238E27FC236}">
                <a16:creationId xmlns:a16="http://schemas.microsoft.com/office/drawing/2014/main" id="{9E964CE1-977F-4348-A9A4-906CBAB112D4}"/>
              </a:ext>
            </a:extLst>
          </p:cNvPr>
          <p:cNvSpPr>
            <a:spLocks noGrp="1"/>
          </p:cNvSpPr>
          <p:nvPr>
            <p:ph type="ftr" sz="quarter" idx="11"/>
          </p:nvPr>
        </p:nvSpPr>
        <p:spPr/>
        <p:txBody>
          <a:bodyPr/>
          <a:lstStyle/>
          <a:p>
            <a:r>
              <a:rPr lang="fa-IR" dirty="0"/>
              <a:t>مرکز بهداشت شرق تهران</a:t>
            </a:r>
          </a:p>
        </p:txBody>
      </p:sp>
    </p:spTree>
    <p:extLst>
      <p:ext uri="{BB962C8B-B14F-4D97-AF65-F5344CB8AC3E}">
        <p14:creationId xmlns:p14="http://schemas.microsoft.com/office/powerpoint/2010/main" val="265892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DE5AA8-D8B4-40CB-9603-55F483FEA619}"/>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297695" y="1427417"/>
            <a:ext cx="5741893" cy="5119273"/>
          </a:xfrm>
          <a:prstGeom prst="rect">
            <a:avLst/>
          </a:prstGeom>
        </p:spPr>
      </p:pic>
      <p:pic>
        <p:nvPicPr>
          <p:cNvPr id="4" name="Picture 3"/>
          <p:cNvPicPr>
            <a:picLocks noChangeAspect="1"/>
          </p:cNvPicPr>
          <p:nvPr/>
        </p:nvPicPr>
        <p:blipFill rotWithShape="1">
          <a:blip r:embed="rId3"/>
          <a:srcRect t="34135" r="20458" b="4974"/>
          <a:stretch/>
        </p:blipFill>
        <p:spPr>
          <a:xfrm>
            <a:off x="1004551" y="0"/>
            <a:ext cx="10182899" cy="3825025"/>
          </a:xfrm>
          <a:prstGeom prst="rect">
            <a:avLst/>
          </a:prstGeom>
        </p:spPr>
      </p:pic>
      <p:sp>
        <p:nvSpPr>
          <p:cNvPr id="2" name="Title 1"/>
          <p:cNvSpPr>
            <a:spLocks noGrp="1"/>
          </p:cNvSpPr>
          <p:nvPr>
            <p:ph type="title"/>
          </p:nvPr>
        </p:nvSpPr>
        <p:spPr>
          <a:xfrm>
            <a:off x="1004550" y="3825025"/>
            <a:ext cx="10261243" cy="1325563"/>
          </a:xfrm>
        </p:spPr>
        <p:txBody>
          <a:bodyPr anchor="t">
            <a:normAutofit/>
          </a:bodyPr>
          <a:lstStyle/>
          <a:p>
            <a:pPr algn="r" rtl="1">
              <a:lnSpc>
                <a:spcPct val="150000"/>
              </a:lnSpc>
            </a:pPr>
            <a:r>
              <a:rPr lang="fa-IR" sz="1800" dirty="0"/>
              <a:t>در قسمت </a:t>
            </a:r>
            <a:r>
              <a:rPr lang="fa-IR" sz="1800" dirty="0">
                <a:solidFill>
                  <a:srgbClr val="FF0000"/>
                </a:solidFill>
              </a:rPr>
              <a:t>عنوان تجربه </a:t>
            </a:r>
            <a:r>
              <a:rPr lang="fa-IR" sz="1800" dirty="0"/>
              <a:t>باید موضوع تجربه بصورت کاملا گویا و واضح با ذکر سال انجام تجربه و محل انجام آن بیان شود.عنوان باید کاملا با تجربه ای که نگاشته می شود همخوانی داشته و از کلی گویی پرهیز شود.</a:t>
            </a:r>
            <a:br>
              <a:rPr lang="fa-IR" sz="1800" dirty="0"/>
            </a:br>
            <a:r>
              <a:rPr lang="fa-IR" sz="1800" dirty="0"/>
              <a:t>مانند: بررسی و تایید سلامت روان معلمان دبستان های غیرانتفاعی منطقه ی12 قبل از استخدام توسط واحد سلامت روان در سال 1388</a:t>
            </a:r>
          </a:p>
        </p:txBody>
      </p:sp>
      <p:sp>
        <p:nvSpPr>
          <p:cNvPr id="5" name="Title 1"/>
          <p:cNvSpPr txBox="1">
            <a:spLocks/>
          </p:cNvSpPr>
          <p:nvPr/>
        </p:nvSpPr>
        <p:spPr>
          <a:xfrm>
            <a:off x="1331259" y="5150588"/>
            <a:ext cx="9934534"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50000"/>
              </a:lnSpc>
            </a:pPr>
            <a:r>
              <a:rPr lang="fa-IR" sz="1800" dirty="0">
                <a:solidFill>
                  <a:srgbClr val="FF0000"/>
                </a:solidFill>
              </a:rPr>
              <a:t>خلاصه دانش: </a:t>
            </a:r>
            <a:r>
              <a:rPr lang="fa-IR" sz="1800" dirty="0"/>
              <a:t>در این قسمت یک خلاصه ای از تجربه آورده می شود که در آن لازم است ابتدا بصورت خلاصه مشکلی که منجربه اجرای آن تجربه شده است آورده شود و پس آن بصورت خلاصه کارهای انجام شده ذکر می گردد و در بصورت خلاصه نتیجه ی حاصل از اجرای تجربه ذکر میگردد.</a:t>
            </a:r>
          </a:p>
        </p:txBody>
      </p:sp>
      <p:sp>
        <p:nvSpPr>
          <p:cNvPr id="3" name="Footer Placeholder 2">
            <a:extLst>
              <a:ext uri="{FF2B5EF4-FFF2-40B4-BE49-F238E27FC236}">
                <a16:creationId xmlns:a16="http://schemas.microsoft.com/office/drawing/2014/main" id="{BA57CBA3-D04C-4DAE-B301-CC1EE483F26B}"/>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296392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F5F505-418A-4670-9690-963F5D5458F2}"/>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270947" y="1894029"/>
            <a:ext cx="5248532" cy="4679409"/>
          </a:xfrm>
          <a:prstGeom prst="rect">
            <a:avLst/>
          </a:prstGeom>
        </p:spPr>
      </p:pic>
      <p:pic>
        <p:nvPicPr>
          <p:cNvPr id="4" name="Picture 3"/>
          <p:cNvPicPr>
            <a:picLocks noChangeAspect="1"/>
          </p:cNvPicPr>
          <p:nvPr/>
        </p:nvPicPr>
        <p:blipFill rotWithShape="1">
          <a:blip r:embed="rId3"/>
          <a:srcRect t="29643" r="20717" b="6029"/>
          <a:stretch/>
        </p:blipFill>
        <p:spPr>
          <a:xfrm>
            <a:off x="991674" y="90153"/>
            <a:ext cx="10251583" cy="3902299"/>
          </a:xfrm>
          <a:prstGeom prst="rect">
            <a:avLst/>
          </a:prstGeom>
        </p:spPr>
      </p:pic>
      <p:sp>
        <p:nvSpPr>
          <p:cNvPr id="2" name="Title 1"/>
          <p:cNvSpPr>
            <a:spLocks noGrp="1"/>
          </p:cNvSpPr>
          <p:nvPr>
            <p:ph type="title"/>
          </p:nvPr>
        </p:nvSpPr>
        <p:spPr>
          <a:xfrm>
            <a:off x="859665" y="4062994"/>
            <a:ext cx="10515600" cy="897005"/>
          </a:xfrm>
        </p:spPr>
        <p:txBody>
          <a:bodyPr anchor="t">
            <a:noAutofit/>
          </a:bodyPr>
          <a:lstStyle/>
          <a:p>
            <a:pPr algn="r">
              <a:lnSpc>
                <a:spcPct val="200000"/>
              </a:lnSpc>
            </a:pPr>
            <a:r>
              <a:rPr lang="fa-IR" sz="1600" dirty="0"/>
              <a:t>در قسمت </a:t>
            </a:r>
            <a:r>
              <a:rPr lang="fa-IR" sz="1600" dirty="0">
                <a:solidFill>
                  <a:srgbClr val="FF0000"/>
                </a:solidFill>
              </a:rPr>
              <a:t>کلمات کلیدی </a:t>
            </a:r>
            <a:r>
              <a:rPr lang="fa-IR" sz="1600" dirty="0"/>
              <a:t>کلماتی که در شرح دانش آورده می شود و برای عموم مردم قابل فهم نیست و نیاز است تا قبل از مطالعه ی دانش مورد نظر درخصوص آن کلمات مطالعه انجام شود ذکر می گردند.</a:t>
            </a:r>
          </a:p>
        </p:txBody>
      </p:sp>
      <p:sp>
        <p:nvSpPr>
          <p:cNvPr id="5" name="Title 1"/>
          <p:cNvSpPr txBox="1">
            <a:spLocks/>
          </p:cNvSpPr>
          <p:nvPr/>
        </p:nvSpPr>
        <p:spPr>
          <a:xfrm>
            <a:off x="859665" y="5308466"/>
            <a:ext cx="10515600" cy="6136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fa-IR" sz="1600" dirty="0"/>
          </a:p>
        </p:txBody>
      </p:sp>
      <p:sp>
        <p:nvSpPr>
          <p:cNvPr id="6" name="Title 1"/>
          <p:cNvSpPr txBox="1">
            <a:spLocks/>
          </p:cNvSpPr>
          <p:nvPr/>
        </p:nvSpPr>
        <p:spPr>
          <a:xfrm>
            <a:off x="1156447" y="4959999"/>
            <a:ext cx="10218818" cy="10689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220000"/>
              </a:lnSpc>
            </a:pPr>
            <a:r>
              <a:rPr lang="fa-IR" sz="1600" dirty="0"/>
              <a:t>در این قسمت </a:t>
            </a:r>
            <a:r>
              <a:rPr lang="fa-IR" sz="1600" dirty="0">
                <a:solidFill>
                  <a:srgbClr val="FF0000"/>
                </a:solidFill>
              </a:rPr>
              <a:t>رویداد یا مشکلی که منشا ایجاد تجربه </a:t>
            </a:r>
            <a:r>
              <a:rPr lang="fa-IR" sz="1600" dirty="0"/>
              <a:t>بوده است تشریح شود طوری که خواننده وضعیت پیش از تجربه را درک کند.در خلال شرح رویداد یا مشکل می توان به علل آن نیز اشاره کرد.سپس پیامدهای مسئله تشریح شود طوری که خواننده اهمیت آن را درک کند.در شرح موضوع محل و زمان های مهم بایستی بیان گردد.</a:t>
            </a:r>
            <a:endParaRPr lang="en-US" sz="1600" dirty="0"/>
          </a:p>
        </p:txBody>
      </p:sp>
      <p:sp>
        <p:nvSpPr>
          <p:cNvPr id="3" name="Footer Placeholder 2">
            <a:extLst>
              <a:ext uri="{FF2B5EF4-FFF2-40B4-BE49-F238E27FC236}">
                <a16:creationId xmlns:a16="http://schemas.microsoft.com/office/drawing/2014/main" id="{5BD62E46-ED36-4EF1-8EDE-B728334922E3}"/>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260092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65AF24-760E-48D2-B8BE-1BD3E8786DB4}"/>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324670" y="956851"/>
            <a:ext cx="6239434" cy="5562863"/>
          </a:xfrm>
          <a:prstGeom prst="rect">
            <a:avLst/>
          </a:prstGeom>
        </p:spPr>
      </p:pic>
      <p:pic>
        <p:nvPicPr>
          <p:cNvPr id="4" name="Picture 3"/>
          <p:cNvPicPr>
            <a:picLocks noChangeAspect="1"/>
          </p:cNvPicPr>
          <p:nvPr/>
        </p:nvPicPr>
        <p:blipFill rotWithShape="1">
          <a:blip r:embed="rId3"/>
          <a:srcRect t="29885" r="20635" b="23271"/>
          <a:stretch/>
        </p:blipFill>
        <p:spPr>
          <a:xfrm>
            <a:off x="1162405" y="459791"/>
            <a:ext cx="10326307" cy="3181933"/>
          </a:xfrm>
          <a:prstGeom prst="rect">
            <a:avLst/>
          </a:prstGeom>
        </p:spPr>
      </p:pic>
      <p:sp>
        <p:nvSpPr>
          <p:cNvPr id="2" name="Title 1"/>
          <p:cNvSpPr>
            <a:spLocks noGrp="1"/>
          </p:cNvSpPr>
          <p:nvPr>
            <p:ph type="title"/>
          </p:nvPr>
        </p:nvSpPr>
        <p:spPr>
          <a:xfrm>
            <a:off x="1028968" y="3641724"/>
            <a:ext cx="10326307" cy="1602347"/>
          </a:xfrm>
        </p:spPr>
        <p:txBody>
          <a:bodyPr anchor="t">
            <a:noAutofit/>
          </a:bodyPr>
          <a:lstStyle/>
          <a:p>
            <a:pPr algn="r">
              <a:lnSpc>
                <a:spcPct val="200000"/>
              </a:lnSpc>
            </a:pPr>
            <a:r>
              <a:rPr lang="fa-IR" sz="1600" b="1" dirty="0">
                <a:solidFill>
                  <a:srgbClr val="FF0000"/>
                </a:solidFill>
              </a:rPr>
              <a:t> شرح تجربه: </a:t>
            </a:r>
            <a:r>
              <a:rPr lang="fa-IR" sz="1600" dirty="0"/>
              <a:t>در این قسمت اقدامات و تصمیم گیری های کلیدی بصورت گام به گام به همراه زمانبندی تشریح شود،طوری که خواننده با مطالعه این بخش بتوانند به طور کامل فرآیند حل مسئله را تجسم نمایند و بتواند آن تجربه را در جای دیگر اجرا نماید.برخی از جزئیات شرح تجربه را می توان در قالب صورتجلسات،دستورالعمل ها یا سایر مکتوبات به پیوست اضافه کرد.</a:t>
            </a:r>
            <a:br>
              <a:rPr lang="en-US" sz="1600" dirty="0"/>
            </a:br>
            <a:endParaRPr lang="fa-IR" sz="1600" dirty="0">
              <a:cs typeface="+mn-cs"/>
            </a:endParaRPr>
          </a:p>
        </p:txBody>
      </p:sp>
      <p:sp>
        <p:nvSpPr>
          <p:cNvPr id="3" name="Footer Placeholder 2">
            <a:extLst>
              <a:ext uri="{FF2B5EF4-FFF2-40B4-BE49-F238E27FC236}">
                <a16:creationId xmlns:a16="http://schemas.microsoft.com/office/drawing/2014/main" id="{A475DF82-1DAB-41C4-9ED5-63D0C2464D9E}"/>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78261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761AAF-1B88-4591-9196-1B179A12F1E3}"/>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270947" y="1894029"/>
            <a:ext cx="5248532" cy="4679409"/>
          </a:xfrm>
          <a:prstGeom prst="rect">
            <a:avLst/>
          </a:prstGeom>
        </p:spPr>
      </p:pic>
      <p:pic>
        <p:nvPicPr>
          <p:cNvPr id="4" name="Picture 3"/>
          <p:cNvPicPr>
            <a:picLocks noChangeAspect="1"/>
          </p:cNvPicPr>
          <p:nvPr/>
        </p:nvPicPr>
        <p:blipFill rotWithShape="1">
          <a:blip r:embed="rId3"/>
          <a:srcRect t="39569" r="21130" b="5326"/>
          <a:stretch/>
        </p:blipFill>
        <p:spPr>
          <a:xfrm>
            <a:off x="1213163" y="1"/>
            <a:ext cx="10261913" cy="3335628"/>
          </a:xfrm>
          <a:prstGeom prst="rect">
            <a:avLst/>
          </a:prstGeom>
        </p:spPr>
      </p:pic>
      <p:sp>
        <p:nvSpPr>
          <p:cNvPr id="3" name="Title 1"/>
          <p:cNvSpPr txBox="1">
            <a:spLocks/>
          </p:cNvSpPr>
          <p:nvPr/>
        </p:nvSpPr>
        <p:spPr>
          <a:xfrm>
            <a:off x="959476" y="3528814"/>
            <a:ext cx="10515600" cy="174243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200000"/>
              </a:lnSpc>
            </a:pPr>
            <a:r>
              <a:rPr lang="fa-IR" sz="1600" b="1" dirty="0">
                <a:solidFill>
                  <a:srgbClr val="FF0000"/>
                </a:solidFill>
                <a:cs typeface="+mn-cs"/>
              </a:rPr>
              <a:t>نتایج اجرای تجربه: </a:t>
            </a:r>
            <a:r>
              <a:rPr lang="fa-IR" sz="1600" dirty="0">
                <a:cs typeface="+mn-cs"/>
              </a:rPr>
              <a:t>در این قسمت شرح داده می شود که وضعیت به چه صورت و با چه هزینه هایی به چه میزان بهبود پیدا کرده است.ابتدا فواید اجرای تجربه مانند تاثیر آن بر کاهش زمان انجام کار،بهبود کیفیت و عملکرد،کاهش هزینه ها و یا سایر معیارهای مطلوب با ذکر شواهد کمی(اعداد و ارقام) محقق شده ذکر شود و سپس هزینه های اجرای تجربه و همچنین الزامات و ملاحضات اجرایی تشریح شود و در پایان بهتر است تحلیل هزینه –فایده،ارائه گردد.</a:t>
            </a:r>
          </a:p>
          <a:p>
            <a:pPr algn="r">
              <a:lnSpc>
                <a:spcPct val="200000"/>
              </a:lnSpc>
            </a:pPr>
            <a:r>
              <a:rPr lang="fa-IR" sz="1400" b="1" dirty="0">
                <a:solidFill>
                  <a:srgbClr val="FF0000"/>
                </a:solidFill>
              </a:rPr>
              <a:t>مخاطبان،کاربران و موارد کاربرد این تجربه: </a:t>
            </a:r>
            <a:r>
              <a:rPr lang="fa-IR" sz="1400" dirty="0"/>
              <a:t>در این بخش تشریح شود که چه کسانی و در چه زمان و شرایطی می توانند از تجربه ثبت شده،در آینده استفاده نمایند.شرح ویژگی های محیطی و بومی محل تجربه که در موفقیت آن موثر بوده اند،می تواند به درک میزان انطباق پذیری آن در جای دیگر کمک کند.</a:t>
            </a:r>
            <a:endParaRPr lang="en-US" sz="1400" dirty="0"/>
          </a:p>
          <a:p>
            <a:pPr algn="r">
              <a:lnSpc>
                <a:spcPct val="200000"/>
              </a:lnSpc>
            </a:pPr>
            <a:br>
              <a:rPr lang="en-US" sz="1600" dirty="0">
                <a:cs typeface="+mn-cs"/>
              </a:rPr>
            </a:br>
            <a:endParaRPr lang="fa-IR" sz="1600" dirty="0">
              <a:cs typeface="+mn-cs"/>
            </a:endParaRPr>
          </a:p>
        </p:txBody>
      </p:sp>
      <p:sp>
        <p:nvSpPr>
          <p:cNvPr id="5" name="Title 1"/>
          <p:cNvSpPr txBox="1">
            <a:spLocks/>
          </p:cNvSpPr>
          <p:nvPr/>
        </p:nvSpPr>
        <p:spPr>
          <a:xfrm>
            <a:off x="1086319" y="5640946"/>
            <a:ext cx="10515600" cy="1002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200000"/>
              </a:lnSpc>
            </a:pPr>
            <a:r>
              <a:rPr lang="fa-IR" sz="1200" dirty="0">
                <a:cs typeface="+mn-cs"/>
              </a:rPr>
              <a:t>.</a:t>
            </a:r>
            <a:endParaRPr lang="en-US" sz="1200" dirty="0">
              <a:cs typeface="+mn-cs"/>
            </a:endParaRPr>
          </a:p>
          <a:p>
            <a:pPr algn="r">
              <a:lnSpc>
                <a:spcPct val="200000"/>
              </a:lnSpc>
            </a:pPr>
            <a:br>
              <a:rPr lang="en-US" sz="1200" dirty="0">
                <a:cs typeface="+mn-cs"/>
              </a:rPr>
            </a:br>
            <a:endParaRPr lang="fa-IR" sz="1200" dirty="0">
              <a:cs typeface="+mn-cs"/>
            </a:endParaRPr>
          </a:p>
        </p:txBody>
      </p:sp>
      <p:sp>
        <p:nvSpPr>
          <p:cNvPr id="2" name="Footer Placeholder 1">
            <a:extLst>
              <a:ext uri="{FF2B5EF4-FFF2-40B4-BE49-F238E27FC236}">
                <a16:creationId xmlns:a16="http://schemas.microsoft.com/office/drawing/2014/main" id="{3E67C5AA-53F6-4A1E-9669-CEF1817315B6}"/>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347282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C5D503-E549-4989-A3B8-EB698BF32C8A}"/>
              </a:ext>
            </a:extLst>
          </p:cNvPr>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rot="16200000">
            <a:off x="-292208" y="1523142"/>
            <a:ext cx="5640681" cy="5029035"/>
          </a:xfrm>
          <a:prstGeom prst="rect">
            <a:avLst/>
          </a:prstGeom>
        </p:spPr>
      </p:pic>
      <p:pic>
        <p:nvPicPr>
          <p:cNvPr id="4" name="Picture 3"/>
          <p:cNvPicPr>
            <a:picLocks noChangeAspect="1"/>
          </p:cNvPicPr>
          <p:nvPr/>
        </p:nvPicPr>
        <p:blipFill rotWithShape="1">
          <a:blip r:embed="rId3"/>
          <a:srcRect t="33934" r="20932" b="6382"/>
          <a:stretch/>
        </p:blipFill>
        <p:spPr>
          <a:xfrm>
            <a:off x="1066128" y="218941"/>
            <a:ext cx="10287671" cy="3889420"/>
          </a:xfrm>
          <a:prstGeom prst="rect">
            <a:avLst/>
          </a:prstGeom>
        </p:spPr>
      </p:pic>
      <p:sp>
        <p:nvSpPr>
          <p:cNvPr id="2" name="Title 1"/>
          <p:cNvSpPr>
            <a:spLocks noGrp="1"/>
          </p:cNvSpPr>
          <p:nvPr>
            <p:ph type="title"/>
          </p:nvPr>
        </p:nvSpPr>
        <p:spPr>
          <a:xfrm>
            <a:off x="1066127" y="4108361"/>
            <a:ext cx="10401635" cy="1296248"/>
          </a:xfrm>
        </p:spPr>
        <p:txBody>
          <a:bodyPr anchor="t">
            <a:noAutofit/>
          </a:bodyPr>
          <a:lstStyle/>
          <a:p>
            <a:pPr algn="r">
              <a:lnSpc>
                <a:spcPct val="200000"/>
              </a:lnSpc>
            </a:pPr>
            <a:r>
              <a:rPr lang="fa-IR" sz="1400" b="1" dirty="0">
                <a:solidFill>
                  <a:srgbClr val="FF0000"/>
                </a:solidFill>
                <a:cs typeface="+mn-cs"/>
              </a:rPr>
              <a:t>پیشنهادها و توصیه های حاصل از تجربه: </a:t>
            </a:r>
            <a:r>
              <a:rPr lang="fa-IR" sz="1400" dirty="0">
                <a:cs typeface="+mn-cs"/>
              </a:rPr>
              <a:t>در این قسمت تشریح شود که با توجه به تجربه کسب شده،چه پیشنهادها و توصیه هایی برای کاربست دانش توسط افراد سازمانی دارید.این بخش مهمترین بخش ثبت تجربه است که زمینه را برای انتقال تجربه فراهم می کند.پیشنهاد ها می تواند شامل مجموعه ای از چک لیست ها،رویه ها،دستورالعمل ها،راهنماها و جداول باشد که در پیوست بیایند.</a:t>
            </a:r>
            <a:br>
              <a:rPr lang="en-US" sz="1400" dirty="0">
                <a:cs typeface="+mn-cs"/>
              </a:rPr>
            </a:br>
            <a:endParaRPr lang="fa-IR" sz="1400" dirty="0">
              <a:cs typeface="+mn-cs"/>
            </a:endParaRPr>
          </a:p>
        </p:txBody>
      </p:sp>
      <p:sp>
        <p:nvSpPr>
          <p:cNvPr id="5" name="Title 1"/>
          <p:cNvSpPr txBox="1">
            <a:spLocks/>
          </p:cNvSpPr>
          <p:nvPr/>
        </p:nvSpPr>
        <p:spPr>
          <a:xfrm>
            <a:off x="1418328" y="5403500"/>
            <a:ext cx="10049434" cy="9517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200000"/>
              </a:lnSpc>
            </a:pPr>
            <a:r>
              <a:rPr lang="fa-IR" sz="1400" b="1" dirty="0">
                <a:solidFill>
                  <a:srgbClr val="FF0000"/>
                </a:solidFill>
                <a:cs typeface="+mn-cs"/>
              </a:rPr>
              <a:t>زمان و محل وقوع تجربه: </a:t>
            </a:r>
            <a:r>
              <a:rPr lang="fa-IR" sz="1400" dirty="0">
                <a:cs typeface="+mn-cs"/>
              </a:rPr>
              <a:t>در این قسمت زمان و مکان شکل گیری تجربه درج میگردد.به عنوان مثال:آذر ماه 1398 الی بهمن ماه 1399-بیمارستان امام خمینی دانشگاه علوم پزشکی تهران</a:t>
            </a:r>
            <a:endParaRPr lang="en-US" sz="1400" dirty="0">
              <a:cs typeface="+mn-cs"/>
            </a:endParaRPr>
          </a:p>
          <a:p>
            <a:pPr algn="r">
              <a:lnSpc>
                <a:spcPct val="200000"/>
              </a:lnSpc>
            </a:pPr>
            <a:br>
              <a:rPr lang="en-US" sz="1400" dirty="0">
                <a:cs typeface="+mn-cs"/>
              </a:rPr>
            </a:br>
            <a:endParaRPr lang="fa-IR" sz="1400" dirty="0">
              <a:cs typeface="+mn-cs"/>
            </a:endParaRPr>
          </a:p>
        </p:txBody>
      </p:sp>
      <p:sp>
        <p:nvSpPr>
          <p:cNvPr id="3" name="Footer Placeholder 2">
            <a:extLst>
              <a:ext uri="{FF2B5EF4-FFF2-40B4-BE49-F238E27FC236}">
                <a16:creationId xmlns:a16="http://schemas.microsoft.com/office/drawing/2014/main" id="{E90CAFFA-7860-45ED-BB9D-562683D8940C}"/>
              </a:ext>
            </a:extLst>
          </p:cNvPr>
          <p:cNvSpPr>
            <a:spLocks noGrp="1"/>
          </p:cNvSpPr>
          <p:nvPr>
            <p:ph type="ftr" sz="quarter" idx="11"/>
          </p:nvPr>
        </p:nvSpPr>
        <p:spPr/>
        <p:txBody>
          <a:bodyPr/>
          <a:lstStyle/>
          <a:p>
            <a:r>
              <a:rPr lang="fa-IR"/>
              <a:t>مرکز بهداشت شرق تهران</a:t>
            </a:r>
          </a:p>
        </p:txBody>
      </p:sp>
    </p:spTree>
    <p:extLst>
      <p:ext uri="{BB962C8B-B14F-4D97-AF65-F5344CB8AC3E}">
        <p14:creationId xmlns:p14="http://schemas.microsoft.com/office/powerpoint/2010/main" val="145631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710</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پس از ورورد به سایت وارد احرزا هویت می شویم تا نام کاربری و رمز عبور برایمان تعریف شود</vt:lpstr>
      <vt:lpstr>برای احراز هویت کدملی خود را وارد می نماییم و مراحل احراز را انجام می دهیم</vt:lpstr>
      <vt:lpstr>پس از ورود به سامانه از نوار سمت راست سایت در قسمت ثبت گزینه تجربه را انتخاب کرده تا بتوانیم تجربه ی خورا در سامانه ثبت نماییم</vt:lpstr>
      <vt:lpstr>در قسمت عنوان تجربه باید موضوع تجربه بصورت کاملا گویا و واضح با ذکر سال انجام تجربه و محل انجام آن بیان شود.عنوان باید کاملا با تجربه ای که نگاشته می شود همخوانی داشته و از کلی گویی پرهیز شود. مانند: بررسی و تایید سلامت روان معلمان دبستان های غیرانتفاعی منطقه ی12 قبل از استخدام توسط واحد سلامت روان در سال 1388</vt:lpstr>
      <vt:lpstr>در قسمت کلمات کلیدی کلماتی که در شرح دانش آورده می شود و برای عموم مردم قابل فهم نیست و نیاز است تا قبل از مطالعه ی دانش مورد نظر درخصوص آن کلمات مطالعه انجام شود ذکر می گردند.</vt:lpstr>
      <vt:lpstr> شرح تجربه: در این قسمت اقدامات و تصمیم گیری های کلیدی بصورت گام به گام به همراه زمانبندی تشریح شود،طوری که خواننده با مطالعه این بخش بتوانند به طور کامل فرآیند حل مسئله را تجسم نمایند و بتواند آن تجربه را در جای دیگر اجرا نماید.برخی از جزئیات شرح تجربه را می توان در قالب صورتجلسات،دستورالعمل ها یا سایر مکتوبات به پیوست اضافه کرد. </vt:lpstr>
      <vt:lpstr>PowerPoint Presentation</vt:lpstr>
      <vt:lpstr>پیشنهادها و توصیه های حاصل از تجربه: در این قسمت تشریح شود که با توجه به تجربه کسب شده،چه پیشنهادها و توصیه هایی برای کاربست دانش توسط افراد سازمانی دارید.این بخش مهمترین بخش ثبت تجربه است که زمینه را برای انتقال تجربه فراهم می کند.پیشنهاد ها می تواند شامل مجموعه ای از چک لیست ها،رویه ها،دستورالعمل ها،راهنماها و جداول باشد که در پیوست بیایند.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nilofar khalili</dc:creator>
  <cp:lastModifiedBy>nilofar khalili</cp:lastModifiedBy>
  <cp:revision>35</cp:revision>
  <dcterms:created xsi:type="dcterms:W3CDTF">2024-10-07T06:49:24Z</dcterms:created>
  <dcterms:modified xsi:type="dcterms:W3CDTF">2025-01-13T05:39:59Z</dcterms:modified>
</cp:coreProperties>
</file>